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314" r:id="rId3"/>
    <p:sldId id="281" r:id="rId4"/>
    <p:sldId id="282" r:id="rId5"/>
    <p:sldId id="283" r:id="rId6"/>
    <p:sldId id="284" r:id="rId7"/>
    <p:sldId id="285" r:id="rId8"/>
    <p:sldId id="290" r:id="rId9"/>
    <p:sldId id="291" r:id="rId10"/>
    <p:sldId id="292" r:id="rId11"/>
    <p:sldId id="293" r:id="rId12"/>
    <p:sldId id="313" r:id="rId13"/>
    <p:sldId id="294" r:id="rId14"/>
    <p:sldId id="295" r:id="rId15"/>
    <p:sldId id="296" r:id="rId16"/>
    <p:sldId id="297" r:id="rId17"/>
    <p:sldId id="311" r:id="rId18"/>
    <p:sldId id="312" r:id="rId19"/>
    <p:sldId id="301" r:id="rId20"/>
    <p:sldId id="302" r:id="rId21"/>
    <p:sldId id="303" r:id="rId22"/>
    <p:sldId id="304" r:id="rId23"/>
    <p:sldId id="305" r:id="rId24"/>
    <p:sldId id="306" r:id="rId25"/>
    <p:sldId id="310" r:id="rId26"/>
    <p:sldId id="307" r:id="rId27"/>
    <p:sldId id="308" r:id="rId28"/>
    <p:sldId id="309" r:id="rId29"/>
    <p:sldId id="315" r:id="rId30"/>
    <p:sldId id="288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4" r:id="rId39"/>
    <p:sldId id="323" r:id="rId40"/>
    <p:sldId id="326" r:id="rId41"/>
    <p:sldId id="325" r:id="rId42"/>
    <p:sldId id="327" r:id="rId43"/>
    <p:sldId id="328" r:id="rId44"/>
    <p:sldId id="289" r:id="rId45"/>
  </p:sldIdLst>
  <p:sldSz cx="12192000" cy="6858000"/>
  <p:notesSz cx="6858000" cy="9144000"/>
  <p:embeddedFontLst>
    <p:embeddedFont>
      <p:font typeface="Century Gothic" panose="020B0502020202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1" roundtripDataSignature="AMtx7mjHZLnQ75XwmzCbouZODF/hzUA1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B458AA-4FA8-4297-9993-70713A8F4C82}">
  <a:tblStyle styleId="{C3B458AA-4FA8-4297-9993-70713A8F4C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5192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4785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8131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8321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5510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8858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5320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4119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9958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6182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2131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5508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9738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9762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214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0338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7262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6810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02828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6860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3441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9329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7022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55206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41794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697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5430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6177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70684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3036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4787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79649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83544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99741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8984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38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6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6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5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5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77" name="Google Shape;77;p45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4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6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6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4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7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7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47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4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47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47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8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8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4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9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49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49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49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49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49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0" name="Google Shape;110;p49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49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4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0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50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19" name="Google Shape;119;p50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50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50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2" name="Google Shape;122;p50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50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50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5" name="Google Shape;125;p50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26" name="Google Shape;126;p5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50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5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1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5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2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2"/>
          <p:cNvSpPr txBox="1">
            <a:spLocks noGrp="1"/>
          </p:cNvSpPr>
          <p:nvPr>
            <p:ph type="body" idx="1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5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6" name="Google Shape;26;p3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8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8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3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3" name="Google Shape;63;p43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4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4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4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70" name="Google Shape;70;p4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4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5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35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3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35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35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3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3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00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atlas/databas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docs/latest/api/process.html#process_process_env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ongodb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visualstudio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incubator/create-react-app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https://reactjs.org/docs/glossary.html#single-page-applicatio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sperm/workouts.git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visualstudio.com/" TargetMode="External"/><Relationship Id="rId3" Type="http://schemas.openxmlformats.org/officeDocument/2006/relationships/hyperlink" Target="https://www.w3schools.com/whatis/whatis_fullstack.asp" TargetMode="External"/><Relationship Id="rId7" Type="http://schemas.openxmlformats.org/officeDocument/2006/relationships/hyperlink" Target="https://expressjs.com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dejs.org/en/" TargetMode="External"/><Relationship Id="rId5" Type="http://schemas.openxmlformats.org/officeDocument/2006/relationships/hyperlink" Target="https://reactjs.org/tutorial/tutorial.html" TargetMode="External"/><Relationship Id="rId4" Type="http://schemas.openxmlformats.org/officeDocument/2006/relationships/hyperlink" Target="https://www.mongodb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stman.com/download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1459754" y="11430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sz="5400" b="1" dirty="0"/>
              <a:t>MERN Stack: A Full Stack Web App Dev from </a:t>
            </a:r>
            <a:br>
              <a:rPr lang="en-US" sz="5400" b="1" dirty="0"/>
            </a:br>
            <a:r>
              <a:rPr lang="en-US" sz="5400" b="1" dirty="0"/>
              <a:t>Front to </a:t>
            </a:r>
            <a:r>
              <a:rPr lang="en-US" sz="5400" b="1" dirty="0" smtClean="0"/>
              <a:t>Back (Session 2)</a:t>
            </a:r>
            <a:endParaRPr sz="5400" dirty="0"/>
          </a:p>
        </p:txBody>
      </p:sp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1459754" y="4801764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/>
              <a:t>HANSEL G. DELOS SANTOS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/>
              <a:t>MULTI-MEDIA SECTION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/>
              <a:t>IT DEPARTMENT</a:t>
            </a:r>
            <a:endParaRPr/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3015" y="4606692"/>
            <a:ext cx="4841372" cy="186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" descr="C:\Users\r.kasturi\Downloads\Primary-Logo-with-branches-Black-SL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0208" y="0"/>
            <a:ext cx="7205472" cy="211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Using The Postman App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3238" y="1376998"/>
            <a:ext cx="5183188" cy="4195481"/>
          </a:xfrm>
        </p:spPr>
        <p:txBody>
          <a:bodyPr/>
          <a:lstStyle/>
          <a:p>
            <a:pPr latinLnBrk="0"/>
            <a:r>
              <a:rPr lang="en-US" b="1" dirty="0" smtClean="0"/>
              <a:t>Create new workspace in Postman</a:t>
            </a:r>
            <a:endParaRPr lang="en-US" b="1" dirty="0"/>
          </a:p>
          <a:p>
            <a:r>
              <a:rPr lang="en-US" dirty="0" smtClean="0"/>
              <a:t>Run the server.js in </a:t>
            </a:r>
            <a:r>
              <a:rPr lang="en-US" dirty="0" err="1" smtClean="0"/>
              <a:t>vscode</a:t>
            </a:r>
            <a:r>
              <a:rPr lang="en-US" dirty="0" smtClean="0"/>
              <a:t> terminal: </a:t>
            </a:r>
            <a:r>
              <a:rPr lang="en-US" u="sng" dirty="0" err="1">
                <a:solidFill>
                  <a:schemeClr val="accent1"/>
                </a:solidFill>
              </a:rPr>
              <a:t>nodemon</a:t>
            </a:r>
            <a:r>
              <a:rPr lang="en-US" u="sng" dirty="0">
                <a:solidFill>
                  <a:schemeClr val="accent1"/>
                </a:solidFill>
              </a:rPr>
              <a:t> server.js</a:t>
            </a:r>
          </a:p>
          <a:p>
            <a:r>
              <a:rPr lang="en-US" dirty="0" smtClean="0"/>
              <a:t>Select GET method then paste the URL </a:t>
            </a:r>
            <a:r>
              <a:rPr lang="en-US" dirty="0" smtClean="0">
                <a:hlinkClick r:id="rId3"/>
              </a:rPr>
              <a:t>localhost:4000</a:t>
            </a:r>
            <a:r>
              <a:rPr lang="en-US" dirty="0" smtClean="0"/>
              <a:t> then send</a:t>
            </a:r>
          </a:p>
          <a:p>
            <a:r>
              <a:rPr lang="en-US" dirty="0" smtClean="0"/>
              <a:t>You can also save it from postman app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426" y="1524000"/>
            <a:ext cx="6173302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7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Creating a middleware in server.js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3" y="1605598"/>
            <a:ext cx="5183188" cy="4195481"/>
          </a:xfrm>
        </p:spPr>
        <p:txBody>
          <a:bodyPr>
            <a:normAutofit fontScale="92500" lnSpcReduction="20000"/>
          </a:bodyPr>
          <a:lstStyle/>
          <a:p>
            <a:pPr latinLnBrk="0"/>
            <a:r>
              <a:rPr lang="en-US" dirty="0"/>
              <a:t>The middleware in node. </a:t>
            </a:r>
            <a:r>
              <a:rPr lang="en-US" dirty="0" err="1"/>
              <a:t>js</a:t>
            </a:r>
            <a:r>
              <a:rPr lang="en-US" dirty="0"/>
              <a:t> is </a:t>
            </a:r>
            <a:r>
              <a:rPr lang="en-US" b="1" dirty="0"/>
              <a:t>a function that will have all the access for requesting an object, responding to an object, and moving to the next middleware function in the application request-response cycle</a:t>
            </a:r>
            <a:r>
              <a:rPr lang="en-US" dirty="0" smtClean="0"/>
              <a:t>.</a:t>
            </a:r>
          </a:p>
          <a:p>
            <a:pPr marL="137160" indent="0">
              <a:buNone/>
            </a:pPr>
            <a:r>
              <a:rPr lang="en-US" dirty="0" smtClean="0"/>
              <a:t>//middleware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app.use</a:t>
            </a:r>
            <a:r>
              <a:rPr lang="en-US" dirty="0"/>
              <a:t>((</a:t>
            </a:r>
            <a:r>
              <a:rPr lang="en-US" dirty="0" err="1"/>
              <a:t>req,res,next</a:t>
            </a:r>
            <a:r>
              <a:rPr lang="en-US" dirty="0"/>
              <a:t>) =&gt; {</a:t>
            </a:r>
          </a:p>
          <a:p>
            <a:pPr marL="137160" indent="0">
              <a:buNone/>
            </a:pPr>
            <a:r>
              <a:rPr lang="en-US" dirty="0" smtClean="0"/>
              <a:t>    console.log(</a:t>
            </a:r>
            <a:r>
              <a:rPr lang="en-US" dirty="0" err="1" smtClean="0"/>
              <a:t>req.path,req.method</a:t>
            </a:r>
            <a:r>
              <a:rPr lang="en-US" dirty="0"/>
              <a:t>)</a:t>
            </a:r>
          </a:p>
          <a:p>
            <a:pPr marL="137160" indent="0">
              <a:buNone/>
            </a:pPr>
            <a:r>
              <a:rPr lang="en-US" dirty="0" smtClean="0"/>
              <a:t>    next</a:t>
            </a:r>
            <a:r>
              <a:rPr lang="en-US" dirty="0"/>
              <a:t>()</a:t>
            </a:r>
          </a:p>
          <a:p>
            <a:pPr marL="137160" indent="0">
              <a:buNone/>
            </a:pPr>
            <a:r>
              <a:rPr lang="en-US" dirty="0"/>
              <a:t>})</a:t>
            </a:r>
          </a:p>
          <a:p>
            <a:pPr marL="13716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637" y="1271587"/>
            <a:ext cx="4429125" cy="5434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494" y="4247795"/>
            <a:ext cx="3584865" cy="24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2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1459754" y="11430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sz="5400" b="1" dirty="0" smtClean="0"/>
              <a:t>Express Router and API Routes</a:t>
            </a:r>
            <a:endParaRPr sz="5400" dirty="0"/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3015" y="4606692"/>
            <a:ext cx="4841372" cy="1862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893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Creating API Endpoints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3" y="1605598"/>
            <a:ext cx="5183188" cy="4195481"/>
          </a:xfrm>
        </p:spPr>
        <p:txBody>
          <a:bodyPr>
            <a:normAutofit/>
          </a:bodyPr>
          <a:lstStyle/>
          <a:p>
            <a:pPr latinLnBrk="0"/>
            <a:r>
              <a:rPr lang="en-US" dirty="0"/>
              <a:t>The API endpoint is </a:t>
            </a:r>
            <a:r>
              <a:rPr lang="en-US" b="1" dirty="0"/>
              <a:t>a point at which an application program interface (API) connects with the software program</a:t>
            </a:r>
            <a:r>
              <a:rPr lang="en-US" dirty="0"/>
              <a:t>. API's work by sending requests for information from a web application or web server and receiving a response.</a:t>
            </a:r>
            <a:br>
              <a:rPr lang="en-US" dirty="0"/>
            </a:b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1" y="1605598"/>
            <a:ext cx="6168837" cy="380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Creating API Endpoints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6954837" cy="4452302"/>
          </a:xfrm>
        </p:spPr>
        <p:txBody>
          <a:bodyPr>
            <a:normAutofit fontScale="92500" lnSpcReduction="10000"/>
          </a:bodyPr>
          <a:lstStyle/>
          <a:p>
            <a:pPr latinLnBrk="0"/>
            <a:r>
              <a:rPr lang="en-US" dirty="0" smtClean="0"/>
              <a:t>Inside the backend folder create a </a:t>
            </a:r>
            <a:r>
              <a:rPr lang="en-US" dirty="0" smtClean="0">
                <a:solidFill>
                  <a:schemeClr val="accent1"/>
                </a:solidFill>
              </a:rPr>
              <a:t>routes folder</a:t>
            </a:r>
          </a:p>
          <a:p>
            <a:pPr latinLnBrk="0"/>
            <a:r>
              <a:rPr lang="en-US" dirty="0" smtClean="0"/>
              <a:t>Inside the routes folder create a new file </a:t>
            </a:r>
            <a:r>
              <a:rPr lang="en-US" dirty="0" smtClean="0">
                <a:solidFill>
                  <a:schemeClr val="accent1"/>
                </a:solidFill>
              </a:rPr>
              <a:t>workouts.js</a:t>
            </a:r>
          </a:p>
          <a:p>
            <a:pPr latinLnBrk="0"/>
            <a:endParaRPr lang="en-US" dirty="0">
              <a:solidFill>
                <a:schemeClr val="accent1"/>
              </a:solidFill>
            </a:endParaRPr>
          </a:p>
          <a:p>
            <a:pPr latinLnBrk="0"/>
            <a:endParaRPr lang="en-US" dirty="0" smtClean="0">
              <a:solidFill>
                <a:schemeClr val="accent1"/>
              </a:solidFill>
            </a:endParaRPr>
          </a:p>
          <a:p>
            <a:pPr latinLnBrk="0"/>
            <a:endParaRPr lang="en-US" dirty="0">
              <a:solidFill>
                <a:schemeClr val="accent1"/>
              </a:solidFill>
            </a:endParaRPr>
          </a:p>
          <a:p>
            <a:pPr latinLnBrk="0"/>
            <a:endParaRPr lang="en-US" dirty="0" smtClean="0">
              <a:solidFill>
                <a:schemeClr val="accent1"/>
              </a:solidFill>
            </a:endParaRPr>
          </a:p>
          <a:p>
            <a:pPr latinLnBrk="0"/>
            <a:endParaRPr lang="en-US" dirty="0">
              <a:solidFill>
                <a:schemeClr val="accent1"/>
              </a:solidFill>
            </a:endParaRPr>
          </a:p>
          <a:p>
            <a:pPr latinLnBrk="0"/>
            <a:endParaRPr lang="en-US" dirty="0" smtClean="0">
              <a:solidFill>
                <a:schemeClr val="accent1"/>
              </a:solidFill>
            </a:endParaRPr>
          </a:p>
          <a:p>
            <a:pPr latinLnBrk="0"/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/>
              <a:t>From the server.js include the wourkouts.js</a:t>
            </a:r>
          </a:p>
          <a:p>
            <a:pPr marL="137160" indent="0">
              <a:buNone/>
            </a:pPr>
            <a:r>
              <a:rPr lang="en-US" dirty="0" smtClean="0"/>
              <a:t> 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 err="1"/>
              <a:t>WorkoutRoutes</a:t>
            </a:r>
            <a:r>
              <a:rPr lang="en-US" dirty="0"/>
              <a:t> = require("./routes/workouts</a:t>
            </a:r>
            <a:r>
              <a:rPr lang="en-US" dirty="0" smtClean="0"/>
              <a:t>")</a:t>
            </a: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12" y="2742574"/>
            <a:ext cx="6197556" cy="2178349"/>
          </a:xfrm>
          <a:prstGeom prst="rect">
            <a:avLst/>
          </a:prstGeom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6905624" y="2657474"/>
            <a:ext cx="5381625" cy="301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Modify the middleware/routes in server.js</a:t>
            </a:r>
          </a:p>
          <a:p>
            <a:pPr marL="137160" indent="0">
              <a:buNone/>
            </a:pPr>
            <a:r>
              <a:rPr lang="en-US" dirty="0"/>
              <a:t>//middleware</a:t>
            </a:r>
          </a:p>
          <a:p>
            <a:pPr marL="137160" indent="0">
              <a:buNone/>
            </a:pPr>
            <a:r>
              <a:rPr lang="en-US" dirty="0" err="1"/>
              <a:t>app.use</a:t>
            </a:r>
            <a:r>
              <a:rPr lang="en-US" dirty="0"/>
              <a:t>(</a:t>
            </a:r>
            <a:r>
              <a:rPr lang="en-US" dirty="0" err="1"/>
              <a:t>express.json</a:t>
            </a:r>
            <a:r>
              <a:rPr lang="en-US" dirty="0"/>
              <a:t>())</a:t>
            </a:r>
          </a:p>
          <a:p>
            <a:pPr marL="137160" indent="0">
              <a:buNone/>
            </a:pPr>
            <a:endParaRPr lang="en-US" dirty="0"/>
          </a:p>
          <a:p>
            <a:pPr marL="137160" indent="0">
              <a:buNone/>
            </a:pPr>
            <a:r>
              <a:rPr lang="en-US" dirty="0" smtClean="0"/>
              <a:t>// </a:t>
            </a:r>
            <a:r>
              <a:rPr lang="en-US" dirty="0"/>
              <a:t>routes</a:t>
            </a:r>
          </a:p>
          <a:p>
            <a:pPr marL="137160" indent="0">
              <a:buNone/>
            </a:pPr>
            <a:r>
              <a:rPr lang="en-US" dirty="0" err="1"/>
              <a:t>app.use</a:t>
            </a:r>
            <a:r>
              <a:rPr lang="en-US" dirty="0"/>
              <a:t>('/</a:t>
            </a:r>
            <a:r>
              <a:rPr lang="en-US" dirty="0" err="1"/>
              <a:t>api</a:t>
            </a:r>
            <a:r>
              <a:rPr lang="en-US" dirty="0"/>
              <a:t>/workouts',</a:t>
            </a:r>
            <a:r>
              <a:rPr lang="en-US" dirty="0" err="1"/>
              <a:t>WorkoutRoutes</a:t>
            </a:r>
            <a:r>
              <a:rPr lang="en-US" dirty="0"/>
              <a:t>)</a:t>
            </a:r>
          </a:p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4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Creating</a:t>
            </a:r>
            <a:r>
              <a:rPr lang="en-US" b="1" dirty="0"/>
              <a:t> </a:t>
            </a:r>
            <a:r>
              <a:rPr lang="en-US" b="1" dirty="0" smtClean="0"/>
              <a:t>GET Router – all records 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6954837" cy="4452302"/>
          </a:xfrm>
        </p:spPr>
        <p:txBody>
          <a:bodyPr>
            <a:normAutofit/>
          </a:bodyPr>
          <a:lstStyle/>
          <a:p>
            <a:pPr latinLnBrk="0"/>
            <a:r>
              <a:rPr lang="en-US" dirty="0" smtClean="0"/>
              <a:t>Create get handler in workouts.js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2407761"/>
            <a:ext cx="4400775" cy="3392964"/>
          </a:xfrm>
          <a:prstGeom prst="rect">
            <a:avLst/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5662837" y="1605598"/>
            <a:ext cx="6954837" cy="445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Run from the browser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962" y="2791142"/>
            <a:ext cx="4522184" cy="232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7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Creating</a:t>
            </a:r>
            <a:r>
              <a:rPr lang="en-US" b="1" dirty="0"/>
              <a:t> </a:t>
            </a:r>
            <a:r>
              <a:rPr lang="en-US" b="1" dirty="0" smtClean="0"/>
              <a:t>Router API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5878513" cy="627931"/>
          </a:xfrm>
        </p:spPr>
        <p:txBody>
          <a:bodyPr>
            <a:normAutofit/>
          </a:bodyPr>
          <a:lstStyle/>
          <a:p>
            <a:pPr latinLnBrk="0"/>
            <a:r>
              <a:rPr lang="en-US" dirty="0" smtClean="0"/>
              <a:t>Create GET single </a:t>
            </a:r>
            <a:r>
              <a:rPr lang="en-US" dirty="0"/>
              <a:t>handler in </a:t>
            </a:r>
            <a:r>
              <a:rPr lang="en-US" dirty="0" smtClean="0"/>
              <a:t>workouts.js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46" y="2233529"/>
            <a:ext cx="4746823" cy="1147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980" y="4075621"/>
            <a:ext cx="4744489" cy="1153715"/>
          </a:xfrm>
          <a:prstGeom prst="rect">
            <a:avLst/>
          </a:prstGeom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493712" y="3447690"/>
            <a:ext cx="6954837" cy="627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Create POST handler in workouts.js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347" y="2244551"/>
            <a:ext cx="4586178" cy="1175943"/>
          </a:xfrm>
          <a:prstGeom prst="rect">
            <a:avLst/>
          </a:prstGeom>
        </p:spPr>
      </p:pic>
      <p:sp>
        <p:nvSpPr>
          <p:cNvPr id="10" name="Text Placeholder 3"/>
          <p:cNvSpPr txBox="1">
            <a:spLocks/>
          </p:cNvSpPr>
          <p:nvPr/>
        </p:nvSpPr>
        <p:spPr>
          <a:xfrm>
            <a:off x="6132512" y="1589424"/>
            <a:ext cx="5878513" cy="627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Create DELETE single handler in workouts.js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9072" y="4183330"/>
            <a:ext cx="4805253" cy="1085057"/>
          </a:xfrm>
          <a:prstGeom prst="rect">
            <a:avLst/>
          </a:prstGeom>
        </p:spPr>
      </p:pic>
      <p:sp>
        <p:nvSpPr>
          <p:cNvPr id="12" name="Text Placeholder 3"/>
          <p:cNvSpPr txBox="1">
            <a:spLocks/>
          </p:cNvSpPr>
          <p:nvPr/>
        </p:nvSpPr>
        <p:spPr>
          <a:xfrm>
            <a:off x="6132512" y="3575713"/>
            <a:ext cx="5878513" cy="627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Create UPDATE single handler in workouts.js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6762" y="6019800"/>
            <a:ext cx="2957513" cy="571500"/>
          </a:xfrm>
          <a:prstGeom prst="rect">
            <a:avLst/>
          </a:prstGeom>
        </p:spPr>
      </p:pic>
      <p:sp>
        <p:nvSpPr>
          <p:cNvPr id="13" name="Text Placeholder 3"/>
          <p:cNvSpPr txBox="1">
            <a:spLocks/>
          </p:cNvSpPr>
          <p:nvPr/>
        </p:nvSpPr>
        <p:spPr>
          <a:xfrm>
            <a:off x="3193255" y="5427333"/>
            <a:ext cx="5878513" cy="627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Export the router module in workouts.js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908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Testing the API using Postman App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8764588" cy="1082184"/>
          </a:xfrm>
        </p:spPr>
        <p:txBody>
          <a:bodyPr>
            <a:normAutofit/>
          </a:bodyPr>
          <a:lstStyle/>
          <a:p>
            <a:pPr latinLnBrk="0"/>
            <a:r>
              <a:rPr lang="en-US" dirty="0" smtClean="0"/>
              <a:t>Save the Get, Get Single, Post, Delete, and Update(Patch)</a:t>
            </a: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63" y="2352674"/>
            <a:ext cx="8760348" cy="42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3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1459754" y="11430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sz="5400" b="1" dirty="0" smtClean="0"/>
              <a:t>MongoDB Atlas and Mongoose</a:t>
            </a:r>
            <a:endParaRPr sz="5400" dirty="0"/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3015" y="4606692"/>
            <a:ext cx="4841372" cy="1862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443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Setting-up MongoDB Atlas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6954837" cy="1082184"/>
          </a:xfrm>
        </p:spPr>
        <p:txBody>
          <a:bodyPr>
            <a:normAutofit/>
          </a:bodyPr>
          <a:lstStyle/>
          <a:p>
            <a:pPr latinLnBrk="0"/>
            <a:r>
              <a:rPr lang="en-US" dirty="0"/>
              <a:t>Sign in: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www.mongodb.com/atlas/database</a:t>
            </a:r>
            <a:endParaRPr lang="en-US" dirty="0" smtClean="0"/>
          </a:p>
          <a:p>
            <a:pPr latinLnBrk="0"/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35" y="2687782"/>
            <a:ext cx="7436337" cy="3293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604" y="1605598"/>
            <a:ext cx="4688567" cy="3370551"/>
          </a:xfrm>
          <a:prstGeom prst="rect">
            <a:avLst/>
          </a:prstGeom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7328695" y="4976149"/>
            <a:ext cx="4627779" cy="108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Use your </a:t>
            </a:r>
            <a:r>
              <a:rPr lang="en-US" dirty="0" err="1" smtClean="0"/>
              <a:t>sct</a:t>
            </a:r>
            <a:r>
              <a:rPr lang="en-US" dirty="0" smtClean="0"/>
              <a:t> google credential</a:t>
            </a:r>
          </a:p>
          <a:p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555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1459754" y="11430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sz="5400" b="1" dirty="0" smtClean="0"/>
              <a:t>Express App Setup</a:t>
            </a:r>
            <a:endParaRPr sz="5400" dirty="0"/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3015" y="4606692"/>
            <a:ext cx="4841372" cy="1862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242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err="1" smtClean="0"/>
              <a:t>Cont</a:t>
            </a:r>
            <a:r>
              <a:rPr lang="en-US" b="1" dirty="0" smtClean="0"/>
              <a:t>…Setting-up MongoDB Atlas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6954837" cy="1082184"/>
          </a:xfrm>
        </p:spPr>
        <p:txBody>
          <a:bodyPr>
            <a:normAutofit/>
          </a:bodyPr>
          <a:lstStyle/>
          <a:p>
            <a:pPr latinLnBrk="0"/>
            <a:r>
              <a:rPr lang="en-US" dirty="0" smtClean="0"/>
              <a:t>Choose Share… FREE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613" y="2285999"/>
            <a:ext cx="4587711" cy="3953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576" y="1656354"/>
            <a:ext cx="2478234" cy="47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9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Create shared cluster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6954837" cy="1082184"/>
          </a:xfrm>
        </p:spPr>
        <p:txBody>
          <a:bodyPr>
            <a:normAutofit/>
          </a:bodyPr>
          <a:lstStyle/>
          <a:p>
            <a:pPr latinLnBrk="0"/>
            <a:r>
              <a:rPr lang="en-US" dirty="0" smtClean="0"/>
              <a:t>Write Cluster Name: </a:t>
            </a:r>
            <a:r>
              <a:rPr lang="en-US" dirty="0" smtClean="0">
                <a:solidFill>
                  <a:schemeClr val="accent1"/>
                </a:solidFill>
              </a:rPr>
              <a:t>MERN</a:t>
            </a: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152983"/>
            <a:ext cx="6448425" cy="2867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02" y="2739073"/>
            <a:ext cx="6750907" cy="393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5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Create authentication to you connection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6954837" cy="1082184"/>
          </a:xfrm>
        </p:spPr>
        <p:txBody>
          <a:bodyPr>
            <a:normAutofit/>
          </a:bodyPr>
          <a:lstStyle/>
          <a:p>
            <a:pPr latinLnBrk="0"/>
            <a:r>
              <a:rPr lang="en-US" dirty="0" smtClean="0"/>
              <a:t>Create your username and password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159" y="1348220"/>
            <a:ext cx="5905500" cy="4438650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5914159" y="5836097"/>
            <a:ext cx="6954837" cy="108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Select Local Environment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Add My Current IP Address</a:t>
            </a: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998" y="2146690"/>
            <a:ext cx="43338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9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View the created cluster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4092143" cy="680402"/>
          </a:xfrm>
        </p:spPr>
        <p:txBody>
          <a:bodyPr>
            <a:normAutofit/>
          </a:bodyPr>
          <a:lstStyle/>
          <a:p>
            <a:pPr latinLnBrk="0"/>
            <a:r>
              <a:rPr lang="en-US" dirty="0" smtClean="0"/>
              <a:t>Go to Database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725119" y="6207870"/>
            <a:ext cx="8325715" cy="63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Now you have created your database cluster in </a:t>
            </a:r>
            <a:r>
              <a:rPr lang="en-US" dirty="0" err="1" smtClean="0"/>
              <a:t>mongoDB</a:t>
            </a:r>
            <a:r>
              <a:rPr lang="en-US" dirty="0" smtClean="0"/>
              <a:t> Atlas.</a:t>
            </a: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388978"/>
            <a:ext cx="4591050" cy="1762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600" y="1959668"/>
            <a:ext cx="2918309" cy="2462573"/>
          </a:xfrm>
          <a:prstGeom prst="rect">
            <a:avLst/>
          </a:prstGeom>
        </p:spPr>
      </p:pic>
      <p:sp>
        <p:nvSpPr>
          <p:cNvPr id="10" name="Text Placeholder 3"/>
          <p:cNvSpPr txBox="1">
            <a:spLocks/>
          </p:cNvSpPr>
          <p:nvPr/>
        </p:nvSpPr>
        <p:spPr>
          <a:xfrm>
            <a:off x="5536766" y="1440711"/>
            <a:ext cx="4092143" cy="68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Skip termination protection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540" y="4177880"/>
            <a:ext cx="8927237" cy="201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6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Connecting </a:t>
            </a:r>
            <a:r>
              <a:rPr lang="en-US" b="1" dirty="0" err="1" smtClean="0"/>
              <a:t>mongoDB</a:t>
            </a:r>
            <a:r>
              <a:rPr lang="en-US" b="1" dirty="0" smtClean="0"/>
              <a:t> Atlas to your Application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4092143" cy="680402"/>
          </a:xfrm>
        </p:spPr>
        <p:txBody>
          <a:bodyPr>
            <a:normAutofit/>
          </a:bodyPr>
          <a:lstStyle/>
          <a:p>
            <a:pPr latinLnBrk="0"/>
            <a:r>
              <a:rPr lang="en-US" dirty="0" smtClean="0"/>
              <a:t>Go to Connect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754648" y="5568205"/>
            <a:ext cx="5077134" cy="63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Copy the connection strings</a:t>
            </a: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46111" y="3781099"/>
            <a:ext cx="4514068" cy="68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Select Connect you Application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56" y="2146786"/>
            <a:ext cx="3752850" cy="1504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9383" b="30583"/>
          <a:stretch/>
        </p:blipFill>
        <p:spPr>
          <a:xfrm>
            <a:off x="963756" y="4406899"/>
            <a:ext cx="4848474" cy="1855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875" y="2244128"/>
            <a:ext cx="5867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8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Install </a:t>
            </a:r>
            <a:r>
              <a:rPr lang="en-US" b="1" dirty="0" err="1" smtClean="0"/>
              <a:t>dotenv</a:t>
            </a:r>
            <a:r>
              <a:rPr lang="en-US" b="1" dirty="0" smtClean="0"/>
              <a:t> in </a:t>
            </a:r>
            <a:r>
              <a:rPr lang="en-US" b="1" dirty="0" err="1" smtClean="0"/>
              <a:t>vsCode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7971415" cy="680402"/>
          </a:xfrm>
        </p:spPr>
        <p:txBody>
          <a:bodyPr>
            <a:normAutofit/>
          </a:bodyPr>
          <a:lstStyle/>
          <a:p>
            <a:pPr latinLnBrk="0"/>
            <a:r>
              <a:rPr lang="en-US" dirty="0" smtClean="0"/>
              <a:t>Open the </a:t>
            </a:r>
            <a:r>
              <a:rPr lang="en-US" dirty="0" err="1" smtClean="0"/>
              <a:t>vsCode</a:t>
            </a:r>
            <a:r>
              <a:rPr lang="en-US" dirty="0" smtClean="0"/>
              <a:t> terminal and run: </a:t>
            </a:r>
            <a:r>
              <a:rPr lang="en-US" dirty="0" err="1" smtClean="0">
                <a:solidFill>
                  <a:schemeClr val="accent1"/>
                </a:solidFill>
              </a:rPr>
              <a:t>npm</a:t>
            </a:r>
            <a:r>
              <a:rPr lang="en-US" dirty="0" smtClean="0">
                <a:solidFill>
                  <a:schemeClr val="accent1"/>
                </a:solidFill>
              </a:rPr>
              <a:t> install </a:t>
            </a:r>
            <a:r>
              <a:rPr lang="en-US" dirty="0" err="1" smtClean="0">
                <a:solidFill>
                  <a:schemeClr val="accent1"/>
                </a:solidFill>
              </a:rPr>
              <a:t>dotenv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46111" y="4651238"/>
            <a:ext cx="9404723" cy="68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5000" dirty="0" err="1"/>
              <a:t>Dotenv</a:t>
            </a:r>
            <a:r>
              <a:rPr lang="en-US" altLang="en-US" sz="5000" dirty="0"/>
              <a:t> is a zero-dependency module that loads environment variables from a .</a:t>
            </a:r>
            <a:r>
              <a:rPr lang="en-US" altLang="en-US" sz="5000" dirty="0" err="1"/>
              <a:t>env</a:t>
            </a:r>
            <a:r>
              <a:rPr lang="en-US" altLang="en-US" sz="5000" dirty="0"/>
              <a:t> file into </a:t>
            </a:r>
            <a:r>
              <a:rPr lang="en-US" altLang="en-US" sz="5000" dirty="0" err="1">
                <a:hlinkClick r:id="rId3"/>
              </a:rPr>
              <a:t>process.env</a:t>
            </a:r>
            <a:r>
              <a:rPr lang="en-US" altLang="en-US" sz="5000" dirty="0"/>
              <a:t> </a:t>
            </a: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0" y="2423949"/>
            <a:ext cx="5581650" cy="1990725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9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Install mongoose in </a:t>
            </a:r>
            <a:r>
              <a:rPr lang="en-US" b="1" dirty="0" err="1" smtClean="0"/>
              <a:t>vsCode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7971415" cy="680402"/>
          </a:xfrm>
        </p:spPr>
        <p:txBody>
          <a:bodyPr>
            <a:normAutofit/>
          </a:bodyPr>
          <a:lstStyle/>
          <a:p>
            <a:pPr latinLnBrk="0"/>
            <a:r>
              <a:rPr lang="en-US" dirty="0" smtClean="0"/>
              <a:t>Open the </a:t>
            </a:r>
            <a:r>
              <a:rPr lang="en-US" dirty="0" err="1" smtClean="0"/>
              <a:t>vsCode</a:t>
            </a:r>
            <a:r>
              <a:rPr lang="en-US" dirty="0" smtClean="0"/>
              <a:t> terminal and run: </a:t>
            </a:r>
            <a:r>
              <a:rPr lang="en-US" dirty="0" err="1" smtClean="0">
                <a:solidFill>
                  <a:schemeClr val="accent1"/>
                </a:solidFill>
              </a:rPr>
              <a:t>npm</a:t>
            </a:r>
            <a:r>
              <a:rPr lang="en-US" dirty="0" smtClean="0">
                <a:solidFill>
                  <a:schemeClr val="accent1"/>
                </a:solidFill>
              </a:rPr>
              <a:t> install mongoose</a:t>
            </a: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2376797"/>
            <a:ext cx="6346772" cy="21190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33450" y="4659868"/>
            <a:ext cx="81343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Mongoose is a </a:t>
            </a:r>
            <a:r>
              <a:rPr lang="en-US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MongoDB</a:t>
            </a:r>
            <a:r>
              <a:rPr lang="en-US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object modeling tool designed to work in an asynchronous environment. Mongoose supports both promises and callbacks.</a:t>
            </a:r>
          </a:p>
        </p:txBody>
      </p:sp>
    </p:spTree>
    <p:extLst>
      <p:ext uri="{BB962C8B-B14F-4D97-AF65-F5344CB8AC3E}">
        <p14:creationId xmlns:p14="http://schemas.microsoft.com/office/powerpoint/2010/main" val="272082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Create .</a:t>
            </a:r>
            <a:r>
              <a:rPr lang="en-US" b="1" dirty="0" err="1" smtClean="0"/>
              <a:t>env</a:t>
            </a:r>
            <a:r>
              <a:rPr lang="en-US" b="1" dirty="0" smtClean="0"/>
              <a:t> file in backend folder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1" y="1605598"/>
            <a:ext cx="10811597" cy="680402"/>
          </a:xfrm>
        </p:spPr>
        <p:txBody>
          <a:bodyPr>
            <a:normAutofit fontScale="62500" lnSpcReduction="20000"/>
          </a:bodyPr>
          <a:lstStyle/>
          <a:p>
            <a:pPr latinLnBrk="0"/>
            <a:r>
              <a:rPr lang="en-US" dirty="0" smtClean="0"/>
              <a:t>Create .</a:t>
            </a:r>
            <a:r>
              <a:rPr lang="en-US" dirty="0" err="1" smtClean="0"/>
              <a:t>env</a:t>
            </a:r>
            <a:r>
              <a:rPr lang="en-US" dirty="0" smtClean="0"/>
              <a:t> file inside the backend folder</a:t>
            </a:r>
          </a:p>
          <a:p>
            <a:pPr latinLnBrk="0"/>
            <a:r>
              <a:rPr lang="en-US" dirty="0"/>
              <a:t>Add </a:t>
            </a:r>
            <a:r>
              <a:rPr lang="en-US" dirty="0" smtClean="0"/>
              <a:t>PORTNO </a:t>
            </a:r>
            <a:r>
              <a:rPr lang="en-US" dirty="0"/>
              <a:t>variable and </a:t>
            </a:r>
            <a:r>
              <a:rPr lang="en-US" dirty="0" smtClean="0"/>
              <a:t>MONGO_URI </a:t>
            </a:r>
            <a:r>
              <a:rPr lang="en-US" dirty="0"/>
              <a:t>then Pastes the string connection from MongoDB Atlas</a:t>
            </a:r>
            <a:endParaRPr lang="en-US" dirty="0" smtClean="0">
              <a:solidFill>
                <a:schemeClr val="accent1"/>
              </a:solidFill>
            </a:endParaRPr>
          </a:p>
          <a:p>
            <a:pPr latinLnBrk="0"/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493710" y="3716580"/>
            <a:ext cx="5411789" cy="68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Require both </a:t>
            </a:r>
            <a:r>
              <a:rPr lang="en-US" dirty="0" err="1" smtClean="0"/>
              <a:t>dotenv</a:t>
            </a:r>
            <a:r>
              <a:rPr lang="en-US" dirty="0" smtClean="0"/>
              <a:t> &amp; mongoose in server.js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7" y="4520807"/>
            <a:ext cx="5457825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171" y="2409825"/>
            <a:ext cx="9203129" cy="13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Modify the server.js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10021888" cy="680402"/>
          </a:xfrm>
        </p:spPr>
        <p:txBody>
          <a:bodyPr>
            <a:normAutofit fontScale="85000" lnSpcReduction="10000"/>
          </a:bodyPr>
          <a:lstStyle/>
          <a:p>
            <a:pPr latinLnBrk="0"/>
            <a:r>
              <a:rPr lang="en-US" dirty="0" smtClean="0"/>
              <a:t>Create the DB connection, save the changes then run </a:t>
            </a:r>
            <a:r>
              <a:rPr lang="en-US" dirty="0" err="1" smtClean="0">
                <a:solidFill>
                  <a:schemeClr val="accent1"/>
                </a:solidFill>
              </a:rPr>
              <a:t>npm</a:t>
            </a:r>
            <a:r>
              <a:rPr lang="en-US" dirty="0" smtClean="0">
                <a:solidFill>
                  <a:schemeClr val="accent1"/>
                </a:solidFill>
              </a:rPr>
              <a:t> run dev </a:t>
            </a:r>
            <a:r>
              <a:rPr lang="en-US" dirty="0" smtClean="0"/>
              <a:t>from the terminal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376" y="2389449"/>
            <a:ext cx="7136823" cy="336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1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1459754" y="11430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sz="5400" b="1" dirty="0" smtClean="0"/>
              <a:t>Models and Schema</a:t>
            </a:r>
            <a:endParaRPr sz="5400" dirty="0"/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3015" y="4606692"/>
            <a:ext cx="4841372" cy="1862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765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Review: Environment </a:t>
            </a:r>
            <a:r>
              <a:rPr lang="en-US" b="1" dirty="0"/>
              <a:t>Setup and Back-End Development</a:t>
            </a:r>
            <a:br>
              <a:rPr lang="en-US" b="1" dirty="0"/>
            </a:br>
            <a:endParaRPr dirty="0"/>
          </a:p>
        </p:txBody>
      </p:sp>
      <p:sp>
        <p:nvSpPr>
          <p:cNvPr id="363" name="Google Shape;363;p26"/>
          <p:cNvSpPr txBox="1">
            <a:spLocks noGrp="1"/>
          </p:cNvSpPr>
          <p:nvPr>
            <p:ph type="body" idx="1"/>
          </p:nvPr>
        </p:nvSpPr>
        <p:spPr>
          <a:xfrm>
            <a:off x="1103311" y="2052918"/>
            <a:ext cx="10584192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Download and install nodeJS -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https://nodejs.org/en/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Open CLI (cmd) to check the node version:  c:\&gt; node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Download and install VSCode -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https://code.visualstudio.com/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Open VSCode and create a folder MERN-Project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Create a subfolder backend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Create a new empty file server.js then save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Open the terminal in VSCode and go to server folder: </a:t>
            </a:r>
            <a:r>
              <a:rPr lang="en-US">
                <a:solidFill>
                  <a:schemeClr val="accent1"/>
                </a:solidFill>
              </a:rPr>
              <a:t>cd backend</a:t>
            </a:r>
            <a:endParaRPr>
              <a:solidFill>
                <a:schemeClr val="accent1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Run npm (node package management) in the terminal: </a:t>
            </a:r>
            <a:r>
              <a:rPr lang="en-US">
                <a:solidFill>
                  <a:schemeClr val="accent1"/>
                </a:solidFill>
              </a:rPr>
              <a:t>npm init –y </a:t>
            </a:r>
            <a:r>
              <a:rPr lang="en-US"/>
              <a:t>(extract json dependencies)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Run </a:t>
            </a:r>
            <a:r>
              <a:rPr lang="en-US">
                <a:solidFill>
                  <a:schemeClr val="accent1"/>
                </a:solidFill>
              </a:rPr>
              <a:t>npm install express</a:t>
            </a:r>
            <a:r>
              <a:rPr lang="en-US"/>
              <a:t> in the terminal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Write the code in </a:t>
            </a:r>
            <a:r>
              <a:rPr lang="en-US">
                <a:solidFill>
                  <a:schemeClr val="accent1"/>
                </a:solidFill>
              </a:rPr>
              <a:t>server.js</a:t>
            </a:r>
            <a:r>
              <a:rPr lang="en-US"/>
              <a:t> then save all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/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/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Create a workoutModels.js</a:t>
            </a:r>
            <a:endParaRPr dirty="0"/>
          </a:p>
        </p:txBody>
      </p:sp>
      <p:sp>
        <p:nvSpPr>
          <p:cNvPr id="418" name="Google Shape;418;p3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/>
              <a:t>Create a new folder models inside backend folder</a:t>
            </a:r>
            <a:endParaRPr dirty="0"/>
          </a:p>
          <a:p>
            <a:pPr marL="342900" lvl="0" indent="-25654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62" y="2723794"/>
            <a:ext cx="8315325" cy="3724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Modify workouts.js</a:t>
            </a:r>
            <a:endParaRPr dirty="0"/>
          </a:p>
        </p:txBody>
      </p:sp>
      <p:sp>
        <p:nvSpPr>
          <p:cNvPr id="418" name="Google Shape;418;p33"/>
          <p:cNvSpPr txBox="1">
            <a:spLocks noGrp="1"/>
          </p:cNvSpPr>
          <p:nvPr>
            <p:ph type="body" idx="1"/>
          </p:nvPr>
        </p:nvSpPr>
        <p:spPr>
          <a:xfrm>
            <a:off x="960437" y="138616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/>
              <a:t>Constant and require functions/methods</a:t>
            </a:r>
            <a:endParaRPr dirty="0"/>
          </a:p>
          <a:p>
            <a:pPr marL="342900" lvl="0" indent="-25654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57" y="2533650"/>
            <a:ext cx="67437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0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Modify workouts.js</a:t>
            </a:r>
            <a:endParaRPr dirty="0"/>
          </a:p>
        </p:txBody>
      </p:sp>
      <p:sp>
        <p:nvSpPr>
          <p:cNvPr id="418" name="Google Shape;418;p33"/>
          <p:cNvSpPr txBox="1">
            <a:spLocks noGrp="1"/>
          </p:cNvSpPr>
          <p:nvPr>
            <p:ph type="body" idx="1"/>
          </p:nvPr>
        </p:nvSpPr>
        <p:spPr>
          <a:xfrm>
            <a:off x="960437" y="1386168"/>
            <a:ext cx="3363913" cy="416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/>
              <a:t>GET all and Get Single Routes</a:t>
            </a:r>
            <a:endParaRPr dirty="0"/>
          </a:p>
          <a:p>
            <a:pPr marL="342900" lvl="0" indent="-25654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369" y="1745774"/>
            <a:ext cx="55530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0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Modify workouts.js</a:t>
            </a:r>
            <a:endParaRPr dirty="0"/>
          </a:p>
        </p:txBody>
      </p:sp>
      <p:sp>
        <p:nvSpPr>
          <p:cNvPr id="418" name="Google Shape;418;p33"/>
          <p:cNvSpPr txBox="1">
            <a:spLocks noGrp="1"/>
          </p:cNvSpPr>
          <p:nvPr>
            <p:ph type="body" idx="1"/>
          </p:nvPr>
        </p:nvSpPr>
        <p:spPr>
          <a:xfrm>
            <a:off x="960437" y="1386168"/>
            <a:ext cx="3663415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/>
              <a:t>POST and Delete Routes</a:t>
            </a:r>
            <a:endParaRPr dirty="0"/>
          </a:p>
          <a:p>
            <a:pPr marL="342900" lvl="0" indent="-25654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987" y="981533"/>
            <a:ext cx="5426981" cy="547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Modify workouts.js</a:t>
            </a:r>
            <a:endParaRPr dirty="0"/>
          </a:p>
        </p:txBody>
      </p:sp>
      <p:sp>
        <p:nvSpPr>
          <p:cNvPr id="418" name="Google Shape;418;p33"/>
          <p:cNvSpPr txBox="1">
            <a:spLocks noGrp="1"/>
          </p:cNvSpPr>
          <p:nvPr>
            <p:ph type="body" idx="1"/>
          </p:nvPr>
        </p:nvSpPr>
        <p:spPr>
          <a:xfrm>
            <a:off x="1236663" y="1619708"/>
            <a:ext cx="3316288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/>
              <a:t>UPDATE Route</a:t>
            </a:r>
            <a:endParaRPr dirty="0"/>
          </a:p>
          <a:p>
            <a:pPr marL="342900" lvl="0" indent="-25654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1665592"/>
            <a:ext cx="6457950" cy="41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0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Run </a:t>
            </a:r>
            <a:r>
              <a:rPr lang="en-US" dirty="0" err="1" smtClean="0">
                <a:solidFill>
                  <a:schemeClr val="accent1"/>
                </a:solidFill>
              </a:rPr>
              <a:t>npm</a:t>
            </a:r>
            <a:r>
              <a:rPr lang="en-US" dirty="0" smtClean="0">
                <a:solidFill>
                  <a:schemeClr val="accent1"/>
                </a:solidFill>
              </a:rPr>
              <a:t> run dev </a:t>
            </a:r>
            <a:r>
              <a:rPr lang="en-US" dirty="0" smtClean="0"/>
              <a:t>from the terminal and test using Postman App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853248"/>
            <a:ext cx="8476457" cy="480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7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1459754" y="11430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sz="5400" b="1" dirty="0" smtClean="0"/>
              <a:t>Making a React App (Session 3)</a:t>
            </a:r>
            <a:endParaRPr sz="5400" dirty="0"/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3015" y="4606692"/>
            <a:ext cx="4841372" cy="1862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65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Creating a client folder</a:t>
            </a:r>
            <a:endParaRPr dirty="0"/>
          </a:p>
        </p:txBody>
      </p:sp>
      <p:sp>
        <p:nvSpPr>
          <p:cNvPr id="418" name="Google Shape;418;p33"/>
          <p:cNvSpPr txBox="1">
            <a:spLocks noGrp="1"/>
          </p:cNvSpPr>
          <p:nvPr>
            <p:ph type="body" idx="1"/>
          </p:nvPr>
        </p:nvSpPr>
        <p:spPr>
          <a:xfrm>
            <a:off x="1236663" y="1619708"/>
            <a:ext cx="5916612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SzPct val="80000"/>
            </a:pPr>
            <a:r>
              <a:rPr lang="en-US" dirty="0">
                <a:hlinkClick r:id="rId3"/>
              </a:rPr>
              <a:t>Create React App</a:t>
            </a:r>
            <a:r>
              <a:rPr lang="en-US" dirty="0"/>
              <a:t> is a comfortable environment for </a:t>
            </a:r>
            <a:r>
              <a:rPr lang="en-US" b="1" dirty="0"/>
              <a:t>learning React</a:t>
            </a:r>
            <a:r>
              <a:rPr lang="en-US" dirty="0"/>
              <a:t>, and is the best way to start building </a:t>
            </a:r>
            <a:r>
              <a:rPr lang="en-US" b="1" dirty="0"/>
              <a:t>a new </a:t>
            </a:r>
            <a:r>
              <a:rPr lang="en-US" b="1" dirty="0">
                <a:hlinkClick r:id="rId4"/>
              </a:rPr>
              <a:t>single-page</a:t>
            </a:r>
            <a:r>
              <a:rPr lang="en-US" b="1" dirty="0"/>
              <a:t> application</a:t>
            </a:r>
            <a:r>
              <a:rPr lang="en-US" dirty="0"/>
              <a:t> in React</a:t>
            </a:r>
            <a:r>
              <a:rPr lang="en-US" dirty="0" smtClean="0"/>
              <a:t>.</a:t>
            </a:r>
          </a:p>
          <a:p>
            <a:pPr marL="342900" lvl="0" indent="-342900">
              <a:spcBef>
                <a:spcPts val="0"/>
              </a:spcBef>
              <a:buSzPct val="80000"/>
            </a:pPr>
            <a:endParaRPr lang="en-US" dirty="0" smtClean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/>
              <a:t>Run </a:t>
            </a:r>
            <a:r>
              <a:rPr lang="en-US" dirty="0" err="1" smtClean="0">
                <a:solidFill>
                  <a:schemeClr val="accent1"/>
                </a:solidFill>
              </a:rPr>
              <a:t>npx</a:t>
            </a:r>
            <a:r>
              <a:rPr lang="en-US" dirty="0" smtClean="0">
                <a:solidFill>
                  <a:schemeClr val="accent1"/>
                </a:solidFill>
              </a:rPr>
              <a:t> create-react-app client </a:t>
            </a:r>
            <a:r>
              <a:rPr lang="en-US" dirty="0" smtClean="0"/>
              <a:t>from the </a:t>
            </a:r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 smtClean="0"/>
              <a:t>terminal (outside the server folder)</a:t>
            </a:r>
            <a:endParaRPr lang="en-US" dirty="0" smtClean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/>
              <a:t>Open </a:t>
            </a:r>
            <a:r>
              <a:rPr lang="en-US" dirty="0" err="1" smtClean="0"/>
              <a:t>package.json</a:t>
            </a:r>
            <a:r>
              <a:rPr lang="en-US" dirty="0" smtClean="0"/>
              <a:t> file to check the parameter to run the app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/>
              <a:t>Then run </a:t>
            </a:r>
            <a:r>
              <a:rPr lang="en-US" dirty="0" err="1" smtClean="0">
                <a:solidFill>
                  <a:schemeClr val="accent1"/>
                </a:solidFill>
              </a:rPr>
              <a:t>npm</a:t>
            </a:r>
            <a:r>
              <a:rPr lang="en-US" dirty="0" smtClean="0">
                <a:solidFill>
                  <a:schemeClr val="accent1"/>
                </a:solidFill>
              </a:rPr>
              <a:t> start </a:t>
            </a:r>
            <a:r>
              <a:rPr lang="en-US" dirty="0" smtClean="0"/>
              <a:t>from the </a:t>
            </a:r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 smtClean="0"/>
              <a:t>terminal (client folder)</a:t>
            </a:r>
            <a:endParaRPr lang="en-US" dirty="0" smtClean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endParaRPr dirty="0"/>
          </a:p>
          <a:p>
            <a:pPr marL="342900" lvl="0" indent="-25654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405" y="666749"/>
            <a:ext cx="4947883" cy="4162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559" y="4436357"/>
            <a:ext cx="37242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11231564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Cleaning-up the client directory that only </a:t>
            </a:r>
            <a:r>
              <a:rPr lang="en-US" dirty="0" smtClean="0"/>
              <a:t>needed and debug the index.js and App.js files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781300"/>
            <a:ext cx="2381250" cy="2990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05" y="2686050"/>
            <a:ext cx="5648325" cy="2990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775" y="2686050"/>
            <a:ext cx="26289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3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Install the react package DOM</a:t>
            </a:r>
            <a:endParaRPr dirty="0"/>
          </a:p>
        </p:txBody>
      </p:sp>
      <p:sp>
        <p:nvSpPr>
          <p:cNvPr id="418" name="Google Shape;418;p33"/>
          <p:cNvSpPr txBox="1">
            <a:spLocks noGrp="1"/>
          </p:cNvSpPr>
          <p:nvPr>
            <p:ph type="body" idx="1"/>
          </p:nvPr>
        </p:nvSpPr>
        <p:spPr>
          <a:xfrm>
            <a:off x="1236663" y="1619708"/>
            <a:ext cx="9200878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endParaRPr lang="en-US" dirty="0" smtClean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1"/>
                </a:solidFill>
              </a:rPr>
              <a:t>react-router-</a:t>
            </a:r>
            <a:r>
              <a:rPr lang="en-US" dirty="0" err="1" smtClean="0">
                <a:solidFill>
                  <a:schemeClr val="accent1"/>
                </a:solidFill>
              </a:rPr>
              <a:t>dom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package contains bindings for using React Router in the web application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endParaRPr lang="en-US" dirty="0" smtClean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/>
              <a:t>From the client directory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>
                <a:solidFill>
                  <a:schemeClr val="accent1"/>
                </a:solidFill>
              </a:rPr>
              <a:t>Run </a:t>
            </a:r>
            <a:r>
              <a:rPr lang="en-US" dirty="0" err="1" smtClean="0">
                <a:solidFill>
                  <a:schemeClr val="accent1"/>
                </a:solidFill>
              </a:rPr>
              <a:t>npm</a:t>
            </a:r>
            <a:r>
              <a:rPr lang="en-US" dirty="0" smtClean="0">
                <a:solidFill>
                  <a:schemeClr val="accent1"/>
                </a:solidFill>
              </a:rPr>
              <a:t> install react-router-</a:t>
            </a:r>
            <a:r>
              <a:rPr lang="en-US" dirty="0" err="1" smtClean="0">
                <a:solidFill>
                  <a:schemeClr val="accent1"/>
                </a:solidFill>
              </a:rPr>
              <a:t>dom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from the </a:t>
            </a:r>
            <a:r>
              <a:rPr lang="en-US" dirty="0" err="1" smtClean="0"/>
              <a:t>vscode</a:t>
            </a:r>
            <a:r>
              <a:rPr lang="en-US" dirty="0" smtClean="0"/>
              <a:t> terminal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endParaRPr dirty="0"/>
          </a:p>
          <a:p>
            <a:pPr marL="342900" lvl="0" indent="-25654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368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Review: Write </a:t>
            </a:r>
            <a:r>
              <a:rPr lang="en-US" dirty="0"/>
              <a:t>the code in server.js</a:t>
            </a:r>
            <a:endParaRPr dirty="0"/>
          </a:p>
        </p:txBody>
      </p:sp>
      <p:sp>
        <p:nvSpPr>
          <p:cNvPr id="369" name="Google Shape;369;p27"/>
          <p:cNvSpPr txBox="1">
            <a:spLocks noGrp="1"/>
          </p:cNvSpPr>
          <p:nvPr>
            <p:ph type="body" idx="1"/>
          </p:nvPr>
        </p:nvSpPr>
        <p:spPr>
          <a:xfrm>
            <a:off x="944285" y="4112466"/>
            <a:ext cx="10584192" cy="145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Run terminal in VSCode: </a:t>
            </a:r>
            <a:r>
              <a:rPr lang="en-US">
                <a:solidFill>
                  <a:schemeClr val="accent1"/>
                </a:solidFill>
              </a:rPr>
              <a:t>node server.js</a:t>
            </a:r>
            <a:endParaRPr>
              <a:solidFill>
                <a:schemeClr val="accent1"/>
              </a:solidFill>
            </a:endParaRPr>
          </a:p>
          <a:p>
            <a:pPr marL="342900" lvl="0" indent="-3327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►"/>
            </a:pPr>
            <a:r>
              <a:rPr lang="en-US">
                <a:solidFill>
                  <a:schemeClr val="accent1"/>
                </a:solidFill>
              </a:rPr>
              <a:t>Control + C </a:t>
            </a:r>
            <a:r>
              <a:rPr lang="en-US"/>
              <a:t>to terminate the running web server</a:t>
            </a:r>
            <a:endParaRPr>
              <a:solidFill>
                <a:schemeClr val="accent1"/>
              </a:solidFill>
            </a:endParaRPr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370" name="Google Shape;37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0062" y="1329574"/>
            <a:ext cx="4608697" cy="304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2710" y="5320162"/>
            <a:ext cx="5743575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1231154" y="1724025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sz="5400" b="1" dirty="0" smtClean="0"/>
              <a:t>-Fetching Data</a:t>
            </a:r>
            <a:br>
              <a:rPr lang="en-US" sz="5400" b="1" dirty="0" smtClean="0"/>
            </a:br>
            <a:r>
              <a:rPr lang="en-US" sz="5400" b="1" dirty="0" smtClean="0"/>
              <a:t>-Modifying Form</a:t>
            </a:r>
            <a:br>
              <a:rPr lang="en-US" sz="5400" b="1" dirty="0" smtClean="0"/>
            </a:br>
            <a:r>
              <a:rPr lang="en-US" sz="5400" b="1" dirty="0" smtClean="0"/>
              <a:t>-</a:t>
            </a:r>
            <a:r>
              <a:rPr lang="en-US" sz="5400" b="1" dirty="0" smtClean="0"/>
              <a:t>Deleting Data</a:t>
            </a:r>
            <a:br>
              <a:rPr lang="en-US" sz="5400" b="1" dirty="0" smtClean="0"/>
            </a:br>
            <a:r>
              <a:rPr lang="en-US" sz="5400" b="1" dirty="0" smtClean="0"/>
              <a:t>-Handling Error Response</a:t>
            </a:r>
            <a:endParaRPr sz="5400" dirty="0"/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3015" y="4606692"/>
            <a:ext cx="4841372" cy="186283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17;p33"/>
          <p:cNvSpPr txBox="1">
            <a:spLocks/>
          </p:cNvSpPr>
          <p:nvPr/>
        </p:nvSpPr>
        <p:spPr>
          <a:xfrm>
            <a:off x="646112" y="452718"/>
            <a:ext cx="8850314" cy="119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200"/>
            </a:pPr>
            <a:r>
              <a:rPr lang="en-US" dirty="0" smtClean="0"/>
              <a:t>Advanced Sessions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5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Complete MERN-Project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313" y="1352550"/>
            <a:ext cx="6949337" cy="521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2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00"/>
            </a:pPr>
            <a:r>
              <a:rPr lang="en-US" dirty="0"/>
              <a:t>Complete </a:t>
            </a:r>
            <a:r>
              <a:rPr lang="en-US" dirty="0" smtClean="0"/>
              <a:t>MERN-Project – source codes</a:t>
            </a:r>
            <a:endParaRPr dirty="0"/>
          </a:p>
        </p:txBody>
      </p:sp>
      <p:sp>
        <p:nvSpPr>
          <p:cNvPr id="418" name="Google Shape;418;p33"/>
          <p:cNvSpPr txBox="1">
            <a:spLocks noGrp="1"/>
          </p:cNvSpPr>
          <p:nvPr>
            <p:ph type="body" idx="1"/>
          </p:nvPr>
        </p:nvSpPr>
        <p:spPr>
          <a:xfrm>
            <a:off x="427038" y="1853248"/>
            <a:ext cx="9200878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endParaRPr lang="en-US" dirty="0" smtClean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/>
              <a:t>Do check it out my </a:t>
            </a:r>
            <a:r>
              <a:rPr lang="en-US" dirty="0" err="1" smtClean="0"/>
              <a:t>github</a:t>
            </a:r>
            <a:r>
              <a:rPr lang="en-US" dirty="0" smtClean="0"/>
              <a:t> address</a:t>
            </a:r>
            <a:endParaRPr lang="en-US" dirty="0" smtClean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endParaRPr lang="en-US" dirty="0" smtClean="0"/>
          </a:p>
          <a:p>
            <a:pPr marL="342900" lvl="0" indent="-25654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46111" y="3499731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https://github.com/hansperm/workouts.git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027" y="1685540"/>
            <a:ext cx="6667500" cy="41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3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00"/>
            </a:pPr>
            <a:r>
              <a:rPr lang="en-US" dirty="0"/>
              <a:t>Complete </a:t>
            </a:r>
            <a:r>
              <a:rPr lang="en-US" dirty="0" smtClean="0"/>
              <a:t>MERN-Project – source codes (Files Directories)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934" y="1152983"/>
            <a:ext cx="30099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7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References:</a:t>
            </a:r>
            <a:endParaRPr/>
          </a:p>
        </p:txBody>
      </p:sp>
      <p:sp>
        <p:nvSpPr>
          <p:cNvPr id="424" name="Google Shape;424;p3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https://www.w3schools.com/whatis/whatis_fullstack.asp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https://www.mongodb.com/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https://reactjs.org/tutorial/tutorial.html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https://nodejs.org/en/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https://expressjs.com/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u="sng">
                <a:solidFill>
                  <a:schemeClr val="hlink"/>
                </a:solidFill>
                <a:hlinkClick r:id="rId8"/>
              </a:rPr>
              <a:t>https://code.visualstudio.com/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Install </a:t>
            </a:r>
            <a:r>
              <a:rPr lang="en-US" dirty="0" err="1" smtClean="0"/>
              <a:t>nodemon</a:t>
            </a:r>
            <a:r>
              <a:rPr lang="en-US" dirty="0" smtClean="0"/>
              <a:t> – node utility</a:t>
            </a:r>
            <a:endParaRPr dirty="0"/>
          </a:p>
        </p:txBody>
      </p:sp>
      <p:sp>
        <p:nvSpPr>
          <p:cNvPr id="377" name="Google Shape;377;p28"/>
          <p:cNvSpPr txBox="1">
            <a:spLocks noGrp="1"/>
          </p:cNvSpPr>
          <p:nvPr>
            <p:ph type="body" idx="1"/>
          </p:nvPr>
        </p:nvSpPr>
        <p:spPr>
          <a:xfrm>
            <a:off x="974104" y="1455912"/>
            <a:ext cx="9799913" cy="529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Download and install nodemon from the VSCode Terminal –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>
                <a:solidFill>
                  <a:schemeClr val="accent1"/>
                </a:solidFill>
              </a:rPr>
              <a:t>							npm install –g nodemon</a:t>
            </a:r>
            <a:endParaRPr>
              <a:solidFill>
                <a:schemeClr val="accent1"/>
              </a:solidFill>
            </a:endParaRPr>
          </a:p>
          <a:p>
            <a:pPr marL="342900" lvl="0" indent="-342925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 sz="2100"/>
              <a:t>If installation persist (windows). Workaround </a:t>
            </a:r>
            <a:r>
              <a:rPr lang="en-US">
                <a:solidFill>
                  <a:schemeClr val="accent1"/>
                </a:solidFill>
              </a:rPr>
              <a:t>Open PowerShell </a:t>
            </a:r>
            <a:r>
              <a:rPr lang="en-US" sz="2100"/>
              <a:t>as administrator</a:t>
            </a:r>
            <a:endParaRPr/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>
              <a:solidFill>
                <a:schemeClr val="accent1"/>
              </a:solidFill>
            </a:endParaRPr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>
              <a:solidFill>
                <a:schemeClr val="accent1"/>
              </a:solidFill>
            </a:endParaRPr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>
              <a:solidFill>
                <a:schemeClr val="accent1"/>
              </a:solidFill>
            </a:endParaRPr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>
              <a:solidFill>
                <a:schemeClr val="accent1"/>
              </a:solidFill>
            </a:endParaRPr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>
              <a:solidFill>
                <a:schemeClr val="accent1"/>
              </a:solidFill>
            </a:endParaRPr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>
              <a:solidFill>
                <a:schemeClr val="accent1"/>
              </a:solidFill>
            </a:endParaRPr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>
              <a:solidFill>
                <a:schemeClr val="accent1"/>
              </a:solidFill>
            </a:endParaRPr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>
              <a:solidFill>
                <a:schemeClr val="accent1"/>
              </a:solidFill>
            </a:endParaRPr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>
              <a:solidFill>
                <a:schemeClr val="accent1"/>
              </a:solidFill>
            </a:endParaRPr>
          </a:p>
          <a:p>
            <a:pPr marL="342900" lvl="0" indent="-342925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 sz="2100"/>
              <a:t>If installation persist in (Mac). Workaround:</a:t>
            </a:r>
            <a:r>
              <a:rPr lang="en-US">
                <a:solidFill>
                  <a:schemeClr val="accent1"/>
                </a:solidFill>
              </a:rPr>
              <a:t> sudo npm install –g nodemon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78" name="Google Shape;37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8418" y="2763200"/>
            <a:ext cx="8330499" cy="3081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Running </a:t>
            </a:r>
            <a:r>
              <a:rPr lang="en-US" dirty="0" err="1"/>
              <a:t>nodemon</a:t>
            </a:r>
            <a:endParaRPr dirty="0"/>
          </a:p>
        </p:txBody>
      </p:sp>
      <p:sp>
        <p:nvSpPr>
          <p:cNvPr id="384" name="Google Shape;384;p29"/>
          <p:cNvSpPr txBox="1">
            <a:spLocks noGrp="1"/>
          </p:cNvSpPr>
          <p:nvPr>
            <p:ph type="body" idx="1"/>
          </p:nvPr>
        </p:nvSpPr>
        <p:spPr>
          <a:xfrm>
            <a:off x="974104" y="1455912"/>
            <a:ext cx="9799913" cy="529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SzPts val="1600"/>
            </a:pPr>
            <a:r>
              <a:rPr lang="en-US" dirty="0"/>
              <a:t>Simple monitor script for use during development of a </a:t>
            </a:r>
            <a:r>
              <a:rPr lang="en-US" b="1" dirty="0"/>
              <a:t>Node</a:t>
            </a:r>
            <a:r>
              <a:rPr lang="en-US" dirty="0"/>
              <a:t>.</a:t>
            </a:r>
            <a:r>
              <a:rPr lang="en-US" b="1" dirty="0"/>
              <a:t>js</a:t>
            </a:r>
            <a:r>
              <a:rPr lang="en-US" dirty="0"/>
              <a:t> app.</a:t>
            </a:r>
            <a:endParaRPr lang="en-US" dirty="0" smtClean="0"/>
          </a:p>
          <a:p>
            <a:pPr marL="342900" lvl="0" indent="-342900">
              <a:spcBef>
                <a:spcPts val="0"/>
              </a:spcBef>
              <a:buSzPts val="1600"/>
            </a:pPr>
            <a:r>
              <a:rPr lang="en-US" dirty="0" smtClean="0"/>
              <a:t>From </a:t>
            </a:r>
            <a:r>
              <a:rPr lang="en-US" dirty="0"/>
              <a:t>the </a:t>
            </a:r>
            <a:r>
              <a:rPr lang="en-US" dirty="0" err="1"/>
              <a:t>VSCode</a:t>
            </a:r>
            <a:r>
              <a:rPr lang="en-US" dirty="0"/>
              <a:t> Terminal run: </a:t>
            </a:r>
            <a:r>
              <a:rPr lang="en-US" dirty="0" err="1">
                <a:solidFill>
                  <a:schemeClr val="accent1"/>
                </a:solidFill>
              </a:rPr>
              <a:t>nodemon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server.js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Try to change the </a:t>
            </a:r>
            <a:r>
              <a:rPr lang="en-US" dirty="0">
                <a:solidFill>
                  <a:schemeClr val="accent1"/>
                </a:solidFill>
              </a:rPr>
              <a:t>console.log(‘Server is running in PORT 4000’) </a:t>
            </a:r>
            <a:r>
              <a:rPr lang="en-US" dirty="0"/>
              <a:t>then save all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Notice the server log from the terminal: real-time updates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</p:txBody>
      </p:sp>
      <p:pic>
        <p:nvPicPr>
          <p:cNvPr id="385" name="Google Shape;38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5865" y="2262609"/>
            <a:ext cx="5534025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Debug </a:t>
            </a:r>
            <a:r>
              <a:rPr lang="en-US" dirty="0"/>
              <a:t>the </a:t>
            </a:r>
            <a:r>
              <a:rPr lang="en-US" dirty="0" err="1"/>
              <a:t>package.json</a:t>
            </a:r>
            <a:r>
              <a:rPr lang="en-US" dirty="0"/>
              <a:t> file</a:t>
            </a:r>
            <a:endParaRPr dirty="0"/>
          </a:p>
        </p:txBody>
      </p:sp>
      <p:sp>
        <p:nvSpPr>
          <p:cNvPr id="391" name="Google Shape;391;p30"/>
          <p:cNvSpPr txBox="1">
            <a:spLocks noGrp="1"/>
          </p:cNvSpPr>
          <p:nvPr>
            <p:ph type="body" idx="1"/>
          </p:nvPr>
        </p:nvSpPr>
        <p:spPr>
          <a:xfrm>
            <a:off x="5518962" y="1707888"/>
            <a:ext cx="6139638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Add the parameter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dirty="0">
                <a:solidFill>
                  <a:schemeClr val="accent1"/>
                </a:solidFill>
              </a:rPr>
              <a:t>,“dev”: “</a:t>
            </a:r>
            <a:r>
              <a:rPr lang="en-US" dirty="0" err="1">
                <a:solidFill>
                  <a:schemeClr val="accent1"/>
                </a:solidFill>
              </a:rPr>
              <a:t>nodemon</a:t>
            </a:r>
            <a:r>
              <a:rPr lang="en-US" dirty="0">
                <a:solidFill>
                  <a:schemeClr val="accent1"/>
                </a:solidFill>
              </a:rPr>
              <a:t> server.js” </a:t>
            </a:r>
            <a:r>
              <a:rPr lang="en-US" dirty="0"/>
              <a:t>from the scripts then save all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Then run from the </a:t>
            </a:r>
            <a:r>
              <a:rPr lang="en-US" dirty="0" err="1"/>
              <a:t>vscode</a:t>
            </a:r>
            <a:r>
              <a:rPr lang="en-US" dirty="0"/>
              <a:t> terminal: 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chemeClr val="accent1"/>
                </a:solidFill>
              </a:rPr>
              <a:t>npm</a:t>
            </a:r>
            <a:r>
              <a:rPr lang="en-US" dirty="0">
                <a:solidFill>
                  <a:schemeClr val="accent1"/>
                </a:solidFill>
              </a:rPr>
              <a:t> run dev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392" name="Google Shape;39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259" y="1665476"/>
            <a:ext cx="4544689" cy="453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26815" y="3931938"/>
            <a:ext cx="49911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Cont. Route Handler (get)</a:t>
            </a:r>
            <a:r>
              <a:rPr lang="en-US" b="1" dirty="0"/>
              <a:t/>
            </a:r>
            <a:br>
              <a:rPr lang="en-US" b="1" dirty="0"/>
            </a:br>
            <a:endParaRPr dirty="0"/>
          </a:p>
        </p:txBody>
      </p:sp>
      <p:sp>
        <p:nvSpPr>
          <p:cNvPr id="363" name="Google Shape;363;p26"/>
          <p:cNvSpPr txBox="1">
            <a:spLocks noGrp="1"/>
          </p:cNvSpPr>
          <p:nvPr>
            <p:ph type="body" idx="1"/>
          </p:nvPr>
        </p:nvSpPr>
        <p:spPr>
          <a:xfrm>
            <a:off x="855661" y="1733550"/>
            <a:ext cx="10584192" cy="451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These </a:t>
            </a:r>
            <a:r>
              <a:rPr lang="en-US" b="1" dirty="0"/>
              <a:t>routing</a:t>
            </a:r>
            <a:r>
              <a:rPr lang="en-US" dirty="0"/>
              <a:t> methods specify a callback function (sometimes called “</a:t>
            </a:r>
            <a:r>
              <a:rPr lang="en-US" b="1" dirty="0"/>
              <a:t>handler</a:t>
            </a:r>
            <a:r>
              <a:rPr lang="en-US" dirty="0"/>
              <a:t> functions”) called when the application receives a request to the specified </a:t>
            </a:r>
            <a:r>
              <a:rPr lang="en-US" b="1" dirty="0"/>
              <a:t>route</a:t>
            </a:r>
            <a:endParaRPr lang="en-US" dirty="0" smtClean="0"/>
          </a:p>
          <a:p>
            <a:pPr marL="137160" indent="0">
              <a:buNone/>
            </a:pPr>
            <a:r>
              <a:rPr lang="en-US" dirty="0" smtClean="0"/>
              <a:t>// routes in server.js</a:t>
            </a:r>
            <a:endParaRPr lang="en-US" dirty="0"/>
          </a:p>
          <a:p>
            <a:pPr marL="137160" indent="0">
              <a:buNone/>
            </a:pPr>
            <a:r>
              <a:rPr lang="en-US" dirty="0" err="1"/>
              <a:t>app.get</a:t>
            </a:r>
            <a:r>
              <a:rPr lang="en-US" dirty="0"/>
              <a:t>('/', (</a:t>
            </a:r>
            <a:r>
              <a:rPr lang="en-US" dirty="0" err="1"/>
              <a:t>req,res</a:t>
            </a:r>
            <a:r>
              <a:rPr lang="en-US" dirty="0"/>
              <a:t>) =&gt; {</a:t>
            </a:r>
          </a:p>
          <a:p>
            <a:pPr marL="137160" indent="0">
              <a:buNone/>
            </a:pPr>
            <a:r>
              <a:rPr lang="en-US" dirty="0" err="1"/>
              <a:t>res.json</a:t>
            </a:r>
            <a:r>
              <a:rPr lang="en-US" dirty="0"/>
              <a:t>({</a:t>
            </a:r>
            <a:r>
              <a:rPr lang="en-US" dirty="0" err="1"/>
              <a:t>mssg</a:t>
            </a:r>
            <a:r>
              <a:rPr lang="en-US" dirty="0"/>
              <a:t>: "Welcome to the App!"})</a:t>
            </a:r>
          </a:p>
          <a:p>
            <a:pPr marL="137160" indent="0">
              <a:buNone/>
            </a:pPr>
            <a:r>
              <a:rPr lang="en-US" dirty="0"/>
              <a:t>})</a:t>
            </a:r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2" y="2854423"/>
            <a:ext cx="3652838" cy="23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8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Using The Postman App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575" y="3076575"/>
            <a:ext cx="4854575" cy="342018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3237" y="1376998"/>
            <a:ext cx="8946541" cy="4195481"/>
          </a:xfrm>
        </p:spPr>
        <p:txBody>
          <a:bodyPr/>
          <a:lstStyle/>
          <a:p>
            <a:pPr latinLnBrk="0"/>
            <a:r>
              <a:rPr lang="en-US" b="1" dirty="0"/>
              <a:t>What is Postman?</a:t>
            </a:r>
          </a:p>
          <a:p>
            <a:r>
              <a:rPr lang="en-US" dirty="0"/>
              <a:t>Postman is an API platform for building and using APIs. Postman simplifies each step of the API lifecycle and streamlines collaboration so you can create better APIs—faster.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Download postman </a:t>
            </a:r>
            <a:r>
              <a:rPr lang="en-US" dirty="0" smtClean="0"/>
              <a:t>app</a:t>
            </a:r>
          </a:p>
          <a:p>
            <a:r>
              <a:rPr lang="en-US" dirty="0">
                <a:hlinkClick r:id="rId4"/>
              </a:rPr>
              <a:t>https://www.postman.com/downloads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Install and Sign-in (current </a:t>
            </a:r>
            <a:r>
              <a:rPr lang="en-US" dirty="0" err="1" smtClean="0"/>
              <a:t>gmail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8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789</Words>
  <Application>Microsoft Office PowerPoint</Application>
  <PresentationFormat>Widescreen</PresentationFormat>
  <Paragraphs>219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Wingdings</vt:lpstr>
      <vt:lpstr>Century Gothic</vt:lpstr>
      <vt:lpstr>Noto Sans Symbols</vt:lpstr>
      <vt:lpstr>Ion</vt:lpstr>
      <vt:lpstr>MERN Stack: A Full Stack Web App Dev from  Front to Back (Session 2)</vt:lpstr>
      <vt:lpstr>Express App Setup</vt:lpstr>
      <vt:lpstr>Review: Environment Setup and Back-End Development </vt:lpstr>
      <vt:lpstr>Review: Write the code in server.js</vt:lpstr>
      <vt:lpstr>Install nodemon – node utility</vt:lpstr>
      <vt:lpstr>Running nodemon</vt:lpstr>
      <vt:lpstr>Debug the package.json file</vt:lpstr>
      <vt:lpstr>Cont. Route Handler (get) </vt:lpstr>
      <vt:lpstr>Using The Postman App</vt:lpstr>
      <vt:lpstr>Using The Postman App</vt:lpstr>
      <vt:lpstr>Creating a middleware in server.js</vt:lpstr>
      <vt:lpstr>Express Router and API Routes</vt:lpstr>
      <vt:lpstr>Creating API Endpoints</vt:lpstr>
      <vt:lpstr>Creating API Endpoints</vt:lpstr>
      <vt:lpstr>Creating GET Router – all records </vt:lpstr>
      <vt:lpstr>Creating Router API</vt:lpstr>
      <vt:lpstr>Testing the API using Postman App</vt:lpstr>
      <vt:lpstr>MongoDB Atlas and Mongoose</vt:lpstr>
      <vt:lpstr>Setting-up MongoDB Atlas</vt:lpstr>
      <vt:lpstr>Cont…Setting-up MongoDB Atlas</vt:lpstr>
      <vt:lpstr>Create shared cluster</vt:lpstr>
      <vt:lpstr>Create authentication to you connection</vt:lpstr>
      <vt:lpstr>View the created cluster</vt:lpstr>
      <vt:lpstr>Connecting mongoDB Atlas to your Application</vt:lpstr>
      <vt:lpstr>Install dotenv in vsCode</vt:lpstr>
      <vt:lpstr>Install mongoose in vsCode</vt:lpstr>
      <vt:lpstr>Create .env file in backend folder</vt:lpstr>
      <vt:lpstr>Modify the server.js</vt:lpstr>
      <vt:lpstr>Models and Schema</vt:lpstr>
      <vt:lpstr>Create a workoutModels.js</vt:lpstr>
      <vt:lpstr>Modify workouts.js</vt:lpstr>
      <vt:lpstr>Modify workouts.js</vt:lpstr>
      <vt:lpstr>Modify workouts.js</vt:lpstr>
      <vt:lpstr>Modify workouts.js</vt:lpstr>
      <vt:lpstr>Run npm run dev from the terminal and test using Postman App</vt:lpstr>
      <vt:lpstr>Making a React App (Session 3)</vt:lpstr>
      <vt:lpstr>Creating a client folder</vt:lpstr>
      <vt:lpstr>Cleaning-up the client directory that only needed and debug the index.js and App.js files</vt:lpstr>
      <vt:lpstr>Install the react package DOM</vt:lpstr>
      <vt:lpstr>-Fetching Data -Modifying Form -Deleting Data -Handling Error Response</vt:lpstr>
      <vt:lpstr>Complete MERN-Project</vt:lpstr>
      <vt:lpstr>Complete MERN-Project – source codes</vt:lpstr>
      <vt:lpstr>Complete MERN-Project – source codes (Files Directories)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MERN Stack: A Full Stack Web App Dev from  Front to Back</dc:title>
  <dc:creator>Windows User</dc:creator>
  <cp:lastModifiedBy>Windows User</cp:lastModifiedBy>
  <cp:revision>65</cp:revision>
  <dcterms:created xsi:type="dcterms:W3CDTF">2022-11-20T20:27:00Z</dcterms:created>
  <dcterms:modified xsi:type="dcterms:W3CDTF">2022-12-05T21:07:49Z</dcterms:modified>
</cp:coreProperties>
</file>